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3" r:id="rId4"/>
    <p:sldId id="264" r:id="rId5"/>
    <p:sldId id="265" r:id="rId6"/>
    <p:sldId id="266" r:id="rId7"/>
    <p:sldId id="258" r:id="rId8"/>
    <p:sldId id="267" r:id="rId9"/>
    <p:sldId id="268" r:id="rId10"/>
    <p:sldId id="269" r:id="rId11"/>
    <p:sldId id="270" r:id="rId12"/>
    <p:sldId id="271" r:id="rId13"/>
    <p:sldId id="277" r:id="rId14"/>
    <p:sldId id="272" r:id="rId15"/>
    <p:sldId id="273" r:id="rId16"/>
    <p:sldId id="259" r:id="rId17"/>
    <p:sldId id="274" r:id="rId18"/>
    <p:sldId id="275" r:id="rId19"/>
    <p:sldId id="276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60" r:id="rId28"/>
    <p:sldId id="261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787A1-F56D-4923-9596-04A95D30C29F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486FF-4A86-4EB5-8C86-17DA3BE6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5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serial implementation we run a doubly nested for loop</a:t>
            </a:r>
          </a:p>
          <a:p>
            <a:r>
              <a:rPr lang="en-US" dirty="0"/>
              <a:t>At the top level we iterate over every pixel p in the image</a:t>
            </a:r>
          </a:p>
          <a:p>
            <a:r>
              <a:rPr lang="en-US" dirty="0"/>
              <a:t>At the lower level we then iterate over every pixel q in the stencil centered around pixel p</a:t>
            </a:r>
          </a:p>
          <a:p>
            <a:r>
              <a:rPr lang="en-US" dirty="0"/>
              <a:t>We ensure that the neighboring pixels are within the stencil and image bounds, and are able to calculate the contributions of the difference between pixels q and p in terms of space and range</a:t>
            </a:r>
          </a:p>
          <a:p>
            <a:r>
              <a:rPr lang="en-US" dirty="0"/>
              <a:t>We then use the previous equation and output the filtered version of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486FF-4A86-4EB5-8C86-17DA3BE6C5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3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parallelized kernel, we task each individual thread with filtering each pixel p</a:t>
            </a:r>
          </a:p>
          <a:p>
            <a:r>
              <a:rPr lang="en-US" dirty="0"/>
              <a:t>The stencil calculations for each q pixel are still serialized within a single thread</a:t>
            </a:r>
          </a:p>
          <a:p>
            <a:r>
              <a:rPr lang="en-US" dirty="0"/>
              <a:t>For a 500*500 pixel image and a 10*10 stencil, the computational efficiency comes from running 250000 pixels simultaneously while each thread runs 100 stencil pixels in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486FF-4A86-4EB5-8C86-17DA3BE6C5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47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bulk of the calculations are the same as in series</a:t>
            </a:r>
          </a:p>
          <a:p>
            <a:r>
              <a:rPr lang="en-US" dirty="0"/>
              <a:t>In the parallel filter wrapper, we define the standard parameters and time the execution time using </a:t>
            </a:r>
            <a:r>
              <a:rPr lang="en-US" dirty="0" err="1"/>
              <a:t>cuda</a:t>
            </a:r>
            <a:r>
              <a:rPr lang="en-US" dirty="0"/>
              <a:t>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486FF-4A86-4EB5-8C86-17DA3BE6C5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CE19-330B-452A-8854-DF130ED6F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F7227-BC43-48DD-8F9E-626B01320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AADE-1907-4C93-AFDD-4E594CF0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491EC-0038-44A2-B6A7-08E2BA52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5A2BB-6B03-4CCB-ADEB-C555FE82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3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8F11-F40F-4163-AA48-0B95C6FE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4BE0E-FB32-485C-9577-DF9E94BD1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B95D1-009B-4239-876D-1A9211398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C92B3-D40F-481F-B3E0-CAE3547B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79E74-F5A2-49C4-9CAE-F3D6B347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8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85F69C-03EC-4FD8-8DAD-73BAFE9B9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031F9-18E9-445F-AFDE-C94E93CA7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AFA16-094D-45B6-B470-96B9C100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7629C-1B88-4F91-B749-9C4EC617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D29B8-8266-4747-9AB4-3263D803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EBFD-BB28-409C-8143-38877016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CE3A-432A-4801-95A7-F2524D97D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399AC-74CD-4319-AC8E-1C4B8A50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D551-054C-4A16-991C-8C0466F25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87865-7EA7-4791-9275-068448FE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3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E3C2-F58C-40E6-B02A-EB488496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B6B1F-D278-41D8-B36D-C7A6B76FD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42421-0AA2-4224-ABF2-5A0E8D7B4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AC681-3AEA-48D4-B1EF-7F1D36E3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66C89-DB2A-46C9-A695-8C8E79EC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21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1F5E-1A15-4DBB-B807-6E0119A4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188C-BB1C-4FE3-BE38-30FF1A526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1526-85E7-45C4-8E99-C00C9A99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32CA8-2A2E-461F-AD7C-4E2FC8347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40A14-0CBE-4F00-9F39-C0E33524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50A94-9302-4ADD-81E8-FB5B506A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6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3C33-103E-4835-A583-5D98A5ED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EE549-5800-4257-A94A-A5C3D4BED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670F4-7C9C-4819-9943-5BCC0B6B2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6494D-914E-45F3-876C-B012AD8A6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52E823-92D2-49E0-B80A-F92B7E6AC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D0F74-D9E5-42A5-A342-53AE1117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419D8-8608-4A36-85DD-82C3359E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8B9F5-AD74-4930-BDB9-453F8190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9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C3E1-F4A7-40FD-A83E-110262C4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67E09-E8E6-4A7A-800B-55DFB4F1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080F1-E444-4B0E-AA0F-9802323F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780D5-F2E0-4858-9F40-E29B2494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6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509F9-4E9A-4882-A9D7-B1C2A1F9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7D09D-5BA8-4B5D-86EE-A12E585A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1BE3B-5E85-408B-84DA-8CC275DC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5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CB57-DF9C-4805-8EF8-19E63564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7742C-D3EB-4744-9C18-6F96E0FE2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199EF-2B87-4FA5-B281-3BA1604EA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A7E76-A4DB-463C-8FD7-C9B7632F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FC26A-3A7B-475B-A423-F33C595E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9571C-05FD-4C65-88DE-75D63390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7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58A5-FFC2-420E-89AC-12239D8F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4D6DE-5263-4749-BFD1-3CF6E13C4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3550F-E6ED-4AAC-A3A2-32BA1D512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BEB9D-FC7E-4702-9487-1A94A937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DEAC5-BFFC-485E-8185-CE094C79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9D59B-E8A1-4CED-9E21-46B0EE15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DB59D1-3458-4C80-9DF7-D1380C4E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B3C49-2CB7-4FDD-B739-EE9D10A00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D91BC-D078-4021-AC5C-C25E66FE3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BBFD4-6540-44A9-B91C-747A85DA1F7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73EA5-8439-44D6-A312-AA545A9FC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BC489-F543-408E-8EAA-6E37FA452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DD14-F299-4CFA-AFEA-A13F4D1AB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6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hyperlink" Target="https://docs.nvidia.com/cuda/cuda-samples/index.html#bilateral-filter" TargetMode="External"/><Relationship Id="rId4" Type="http://schemas.openxmlformats.org/officeDocument/2006/relationships/hyperlink" Target="https://docs.nvidia.com/cuda/npp/group__image__filter__bilateral__gauss__border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nvidia.com/cuda/cuda-samples/index.html#bilateral-filter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Bilateral_filter" TargetMode="Externa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hyperlink" Target="http://people.csail.mit.edu/sparis/bf_course/course_notes.pdf" TargetMode="External"/><Relationship Id="rId5" Type="http://schemas.openxmlformats.org/officeDocument/2006/relationships/hyperlink" Target="http://people.csail.mit.edu/sparis/bf_course/slides/03_definition_bf.pdf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://people.csail.mit.edu/sparis/bf_course/" TargetMode="External"/><Relationship Id="rId9" Type="http://schemas.openxmlformats.org/officeDocument/2006/relationships/hyperlink" Target="https://docs.nvidia.com/cuda/pdf/CUDA_Samples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2D9A-C100-4B69-BD2E-5B5B5D3F4D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Implementation of the Bilateral Filter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7B094-640F-4FD6-AB64-36C0778C1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9198"/>
            <a:ext cx="9144000" cy="1655762"/>
          </a:xfrm>
        </p:spPr>
        <p:txBody>
          <a:bodyPr/>
          <a:lstStyle/>
          <a:p>
            <a:r>
              <a:rPr lang="en-US" dirty="0"/>
              <a:t>ME 574 Final Project</a:t>
            </a:r>
          </a:p>
          <a:p>
            <a:r>
              <a:rPr lang="en-US" dirty="0"/>
              <a:t>June 10, 2021</a:t>
            </a:r>
          </a:p>
          <a:p>
            <a:r>
              <a:rPr lang="en-US" dirty="0"/>
              <a:t>Albert Wang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D78080A-846C-418B-99F7-8CAF9CA90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8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6"/>
    </mc:Choice>
    <mc:Fallback>
      <p:transition spd="slow" advTm="9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DF0041-F05A-42B6-8D2D-93D9C86D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785" y="337338"/>
            <a:ext cx="8244430" cy="618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8EFF5E1-2D4A-4A4B-AC84-25E00ACA4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8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"/>
    </mc:Choice>
    <mc:Fallback>
      <p:transition spd="slow" advTm="2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181C772-AB7B-4832-895D-EA7D8F80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45" y="317658"/>
            <a:ext cx="8296910" cy="622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F5F5D3-D011-4B61-AAAC-1FD9CA5EA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8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9"/>
    </mc:Choice>
    <mc:Fallback>
      <p:transition spd="slow" advTm="6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5F6D6DF-0C8D-4AD9-ABBB-59B5A682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785" y="424338"/>
            <a:ext cx="8012430" cy="60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CC75A9B-6C48-423A-89BB-2858BD224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2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5"/>
    </mc:Choice>
    <mc:Fallback>
      <p:transition spd="slow" advTm="3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ADABB-FE3C-406A-B6D4-4828E695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8BE8D-1BC5-431A-B149-E4E2A8DBB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037" y="1318804"/>
            <a:ext cx="9209926" cy="534615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0B366CA-1BEA-461F-B66B-78DD59DC5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9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25"/>
    </mc:Choice>
    <mc:Fallback>
      <p:transition spd="slow" advTm="11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E3DDE18-3C1B-4C4F-977F-FCDBB4A3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75" y="410156"/>
            <a:ext cx="8050250" cy="603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701FA1-A45A-4C15-9A3C-EF96DF133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4"/>
    </mc:Choice>
    <mc:Fallback>
      <p:transition spd="slow" advTm="2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00CC97E-F860-406B-A4B5-9AFEC339B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345" y="355758"/>
            <a:ext cx="8195310" cy="614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923379-7786-4D72-AF83-E159CB73F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90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"/>
    </mc:Choice>
    <mc:Fallback>
      <p:transition spd="slow" advTm="2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29CE-3662-4FED-930A-74265005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AAB62-2CE9-4EAE-AFA0-676A9A76E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017" y="2269808"/>
            <a:ext cx="8035965" cy="280003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2670532-B2E4-4230-8599-C0E6FAE3C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1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0"/>
    </mc:Choice>
    <mc:Fallback>
      <p:transition spd="slow" advTm="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29CE-3662-4FED-930A-74265005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7C628-4E78-437B-93C5-6775833B5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248" y="1665605"/>
            <a:ext cx="9519503" cy="470036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15FAA69-1F8E-46AC-8566-DDD6CCFB9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7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51"/>
    </mc:Choice>
    <mc:Fallback>
      <p:transition spd="slow" advTm="25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29CE-3662-4FED-930A-74265005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B4FA6-D330-4ACF-9654-40CB2F074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063" y="1452173"/>
            <a:ext cx="7771873" cy="515373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6E44207-1085-4015-B6C8-0D68CFBF9E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7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7"/>
    </mc:Choice>
    <mc:Fallback>
      <p:transition spd="slow" advTm="21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29CE-3662-4FED-930A-74265005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BB465-1622-4072-8EAB-0A7A341B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1" y="1690688"/>
            <a:ext cx="11500658" cy="400731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BB33A92-5A0C-4676-8540-CAA609E3AE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5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3"/>
    </mc:Choice>
    <mc:Fallback>
      <p:transition spd="slow" advTm="3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AC66-C535-4054-BA91-2213194A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1B69B-B6EE-4309-9F78-F02AF0740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0585"/>
            <a:ext cx="10515600" cy="4351338"/>
          </a:xfrm>
        </p:spPr>
        <p:txBody>
          <a:bodyPr/>
          <a:lstStyle/>
          <a:p>
            <a:r>
              <a:rPr lang="en-US" dirty="0"/>
              <a:t>The bilateral filter is an image processing tool with many uses, and primarily implemented to denoise image while retaining edge sharpness</a:t>
            </a:r>
          </a:p>
          <a:p>
            <a:r>
              <a:rPr lang="en-US" dirty="0"/>
              <a:t>Uses spatial-based Gaussian blur combined with intensity gradients</a:t>
            </a:r>
          </a:p>
          <a:p>
            <a:r>
              <a:rPr lang="en-US" dirty="0"/>
              <a:t>Applications in computational photography</a:t>
            </a:r>
          </a:p>
          <a:p>
            <a:pPr lvl="1"/>
            <a:r>
              <a:rPr lang="en-US" dirty="0"/>
              <a:t>Denoising</a:t>
            </a:r>
          </a:p>
          <a:p>
            <a:pPr lvl="1"/>
            <a:r>
              <a:rPr lang="en-US" dirty="0"/>
              <a:t>Tone mapping</a:t>
            </a:r>
          </a:p>
          <a:p>
            <a:pPr lvl="1"/>
            <a:r>
              <a:rPr lang="en-US" dirty="0"/>
              <a:t>Relighting / texture editing</a:t>
            </a:r>
          </a:p>
          <a:p>
            <a:pPr lvl="1"/>
            <a:endParaRPr lang="en-US" dirty="0"/>
          </a:p>
          <a:p>
            <a:r>
              <a:rPr lang="en-US" dirty="0"/>
              <a:t>Implementation inspiration from </a:t>
            </a:r>
            <a:r>
              <a:rPr lang="en-US" dirty="0">
                <a:hlinkClick r:id="rId4"/>
              </a:rPr>
              <a:t>NPP</a:t>
            </a:r>
            <a:r>
              <a:rPr lang="en-US" dirty="0"/>
              <a:t> &amp; </a:t>
            </a:r>
            <a:r>
              <a:rPr lang="en-US" dirty="0">
                <a:hlinkClick r:id="rId5"/>
              </a:rPr>
              <a:t>CUDA Sample Docs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FFBEB8-943A-4144-AFF6-8E09EA81E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824" y="30636"/>
            <a:ext cx="6781976" cy="2109949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54CDE0C-A407-4DBB-8073-72E5EC9BB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2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01"/>
    </mc:Choice>
    <mc:Fallback>
      <p:transition spd="slow" advTm="22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B0D9A79-4356-40D9-AD6C-F79C4A8C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465" y="599598"/>
            <a:ext cx="7545070" cy="565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14C378-885E-4675-9709-82A1DEB4A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4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1"/>
    </mc:Choice>
    <mc:Fallback>
      <p:transition spd="slow" advTm="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6D330DA-1923-42E6-9BDF-D23FAA7B1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93" y="533995"/>
            <a:ext cx="7720013" cy="579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AE1485A-D90B-4657-9E5D-B4C56D05FE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4"/>
    </mc:Choice>
    <mc:Fallback>
      <p:transition spd="slow" advTm="5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B552DD1-329C-43A0-A58E-3A8767B0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7" y="253603"/>
            <a:ext cx="8467725" cy="63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33A64F-3D1A-4BAF-974E-47934B1BF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87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4"/>
    </mc:Choice>
    <mc:Fallback>
      <p:transition spd="slow" advTm="8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29CE-3662-4FED-930A-74265005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0E5E1-CFB0-481A-B9DA-54BE73B84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786" y="1590595"/>
            <a:ext cx="9388428" cy="469907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B809B7-A35D-46DC-A9BC-0F6F1FF9E3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05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3"/>
    </mc:Choice>
    <mc:Fallback>
      <p:transition spd="slow" advTm="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0E32C1F-1642-4009-9C9F-103301A58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7" y="196453"/>
            <a:ext cx="8620125" cy="646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928F0E-B9B3-4D39-A6C9-2F2F8FDAC9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5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2"/>
    </mc:Choice>
    <mc:Fallback>
      <p:transition spd="slow" advTm="1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C7FFCFB-A6E2-402E-8164-4E0CED95D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93" y="276820"/>
            <a:ext cx="8405813" cy="630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4676055-27B9-4959-8982-6B938FD79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1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2"/>
    </mc:Choice>
    <mc:Fallback>
      <p:transition spd="slow" advTm="1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81A21EE-926C-4A07-8D77-4EB81C5E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692943"/>
            <a:ext cx="7296150" cy="54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66080E-EF91-4A42-80BF-6CEED0169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2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3"/>
    </mc:Choice>
    <mc:Fallback>
      <p:transition spd="slow" advTm="1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F6AE-25C5-403D-B7D5-86CF7A5B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E8B41E3-C6F5-4086-8676-3B55A6008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060883"/>
              </p:ext>
            </p:extLst>
          </p:nvPr>
        </p:nvGraphicFramePr>
        <p:xfrm>
          <a:off x="1830387" y="1905000"/>
          <a:ext cx="8531226" cy="3776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871">
                  <a:extLst>
                    <a:ext uri="{9D8B030D-6E8A-4147-A177-3AD203B41FA5}">
                      <a16:colId xmlns:a16="http://schemas.microsoft.com/office/drawing/2014/main" val="2349452781"/>
                    </a:ext>
                  </a:extLst>
                </a:gridCol>
                <a:gridCol w="1421871">
                  <a:extLst>
                    <a:ext uri="{9D8B030D-6E8A-4147-A177-3AD203B41FA5}">
                      <a16:colId xmlns:a16="http://schemas.microsoft.com/office/drawing/2014/main" val="1524669424"/>
                    </a:ext>
                  </a:extLst>
                </a:gridCol>
                <a:gridCol w="2843742">
                  <a:extLst>
                    <a:ext uri="{9D8B030D-6E8A-4147-A177-3AD203B41FA5}">
                      <a16:colId xmlns:a16="http://schemas.microsoft.com/office/drawing/2014/main" val="91261675"/>
                    </a:ext>
                  </a:extLst>
                </a:gridCol>
                <a:gridCol w="2843742">
                  <a:extLst>
                    <a:ext uri="{9D8B030D-6E8A-4147-A177-3AD203B41FA5}">
                      <a16:colId xmlns:a16="http://schemas.microsoft.com/office/drawing/2014/main" val="69377786"/>
                    </a:ext>
                  </a:extLst>
                </a:gridCol>
              </a:tblGrid>
              <a:tr h="730250">
                <a:tc gridSpan="2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Greyscale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Color RGB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753312"/>
                  </a:ext>
                </a:extLst>
              </a:tr>
              <a:tr h="101547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Serial (</a:t>
                      </a:r>
                      <a:r>
                        <a:rPr lang="en-US" sz="2000" b="1" dirty="0" err="1"/>
                        <a:t>ms</a:t>
                      </a:r>
                      <a:r>
                        <a:rPr lang="en-US" sz="2000" b="1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32938.40503692627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97216.7775630951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928386"/>
                  </a:ext>
                </a:extLst>
              </a:tr>
              <a:tr h="507736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Parallel (</a:t>
                      </a:r>
                      <a:r>
                        <a:rPr lang="en-US" sz="2000" b="1" dirty="0" err="1"/>
                        <a:t>ms</a:t>
                      </a:r>
                      <a:r>
                        <a:rPr lang="en-US" sz="20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Initial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997.8004150390625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68.26412963867188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569604"/>
                  </a:ext>
                </a:extLst>
              </a:tr>
              <a:tr h="507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compiled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22.5447998046875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70.66598510742188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725700"/>
                  </a:ext>
                </a:extLst>
              </a:tr>
              <a:tr h="101547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Speedup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x1461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x1376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922596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EFA5987-885E-45FD-B3C9-9CEEA86C3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3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22"/>
    </mc:Choice>
    <mc:Fallback>
      <p:transition spd="slow" advTm="41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A1D3-D368-4990-9115-C393BFA4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8E99-1F39-46EA-B214-B7F7EB8AA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</a:p>
          <a:p>
            <a:pPr lvl="1"/>
            <a:r>
              <a:rPr lang="en-US" dirty="0"/>
              <a:t>Current implementation using global memory</a:t>
            </a:r>
          </a:p>
          <a:p>
            <a:pPr lvl="1"/>
            <a:r>
              <a:rPr lang="en-US" dirty="0"/>
              <a:t>Shared memory would improve code efficiency for stencil computations</a:t>
            </a:r>
          </a:p>
          <a:p>
            <a:pPr lvl="1"/>
            <a:endParaRPr lang="en-US" dirty="0"/>
          </a:p>
          <a:p>
            <a:r>
              <a:rPr lang="en-US" dirty="0"/>
              <a:t>Color</a:t>
            </a:r>
          </a:p>
          <a:p>
            <a:pPr lvl="1"/>
            <a:r>
              <a:rPr lang="en-US" dirty="0"/>
              <a:t>Current implementation for single color values images only</a:t>
            </a:r>
          </a:p>
          <a:p>
            <a:pPr lvl="2"/>
            <a:r>
              <a:rPr lang="en-US" dirty="0"/>
              <a:t>Greyscale – base intensity</a:t>
            </a:r>
          </a:p>
          <a:p>
            <a:pPr lvl="2"/>
            <a:r>
              <a:rPr lang="en-US" dirty="0"/>
              <a:t>Color – filter one color then merge multiple filtered results</a:t>
            </a:r>
          </a:p>
          <a:p>
            <a:pPr lvl="1"/>
            <a:r>
              <a:rPr lang="en-US" dirty="0"/>
              <a:t>Adjustments required to handle “intensity” differences as RGB vector instead of scalar values</a:t>
            </a:r>
          </a:p>
          <a:p>
            <a:pPr lvl="1"/>
            <a:r>
              <a:rPr lang="en-US" dirty="0"/>
              <a:t>Single vector calculation could increase code efficiency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9D50CA-C788-460F-A2A5-566A86EDB0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73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74"/>
    </mc:Choice>
    <mc:Fallback>
      <p:transition spd="slow" advTm="46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1716-2E5F-4894-AD6F-C92CD612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5C30-104E-423F-BFF9-A672288E3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http://people.csail.mit.edu/sparis/bf_course/</a:t>
            </a:r>
            <a:endParaRPr lang="en-US" dirty="0"/>
          </a:p>
          <a:p>
            <a:r>
              <a:rPr lang="en-US" dirty="0">
                <a:hlinkClick r:id="rId5"/>
              </a:rPr>
              <a:t>http://people.csail.mit.edu/sparis/bf_course/slides/03_definition_bf.pdf</a:t>
            </a:r>
            <a:endParaRPr lang="en-US" dirty="0"/>
          </a:p>
          <a:p>
            <a:r>
              <a:rPr lang="en-US" dirty="0">
                <a:hlinkClick r:id="rId6"/>
              </a:rPr>
              <a:t>http://people.csail.mit.edu/sparis/bf_course/course_notes.pdf</a:t>
            </a:r>
            <a:endParaRPr lang="en-US" dirty="0"/>
          </a:p>
          <a:p>
            <a:r>
              <a:rPr lang="en-US" dirty="0">
                <a:hlinkClick r:id="rId7"/>
              </a:rPr>
              <a:t>https://en.wikipedia.org/wiki/Bilateral_filter</a:t>
            </a:r>
            <a:endParaRPr lang="en-US" dirty="0"/>
          </a:p>
          <a:p>
            <a:r>
              <a:rPr lang="en-US" dirty="0">
                <a:hlinkClick r:id="rId8"/>
              </a:rPr>
              <a:t>https://docs.nvidia.com/cuda/cuda-samples/index.html#bilateral-filter</a:t>
            </a:r>
            <a:endParaRPr lang="en-US" dirty="0"/>
          </a:p>
          <a:p>
            <a:r>
              <a:rPr lang="en-US" dirty="0">
                <a:hlinkClick r:id="rId9"/>
              </a:rPr>
              <a:t>https://docs.nvidia.com/cuda/pdf/CUDA_Samples.pdf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8CA01C-F9CB-4974-A795-5A21A5E328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03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7"/>
    </mc:Choice>
    <mc:Fallback>
      <p:transition spd="slow" advTm="3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B39AA-F272-4584-8FDD-0EFA700D4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76" y="567289"/>
            <a:ext cx="9970448" cy="572342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345EF5E-462E-4A54-B6D4-4B910537EE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39"/>
    </mc:Choice>
    <mc:Fallback>
      <p:transition spd="slow" advTm="47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0F6D8-BAF1-4C9E-A186-25A9F7CC8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14" y="839616"/>
            <a:ext cx="10663972" cy="51787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EB7C696-3998-4016-BDEC-ABF0421ED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5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6"/>
    </mc:Choice>
    <mc:Fallback>
      <p:transition spd="slow" advTm="5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EA91-8D33-434C-BD6B-D01B8F55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11E94-E914-45AB-BD0A-C77CE3796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229" y="1922096"/>
            <a:ext cx="5847541" cy="377547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56C85F6-9536-4763-BB38-D912FFD30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6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3"/>
    </mc:Choice>
    <mc:Fallback>
      <p:transition spd="slow" advTm="9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EA91-8D33-434C-BD6B-D01B8F55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C3EC8-DF24-4F3C-BCBC-0C3024CB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38" y="2202146"/>
            <a:ext cx="10769923" cy="315217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686FB51-3C5E-4B26-800E-45E3B5865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7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0"/>
    </mc:Choice>
    <mc:Fallback>
      <p:transition spd="slow" advTm="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ADABB-FE3C-406A-B6D4-4828E695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B4FAC-06BF-400E-9E24-EC733A6D0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602" y="1393086"/>
            <a:ext cx="9414796" cy="529219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E8444BD-F91D-43FF-AEC2-1546A1EE0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33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86"/>
    </mc:Choice>
    <mc:Fallback>
      <p:transition spd="slow" advTm="29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ADABB-FE3C-406A-B6D4-4828E695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7AB68-A3A9-4337-B866-EC1D77DC7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698" y="1308001"/>
            <a:ext cx="9374604" cy="534679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47CDC4-4B73-4027-8661-BB3FD0711A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1"/>
    </mc:Choice>
    <mc:Fallback>
      <p:transition spd="slow" advTm="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0A4EB9-C30E-4A5B-BCFF-4FCFB0F4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45" y="184308"/>
            <a:ext cx="8652510" cy="64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096E08B-4C50-4858-8F3C-D9F28DD12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7"/>
    </mc:Choice>
    <mc:Fallback>
      <p:transition spd="slow" advTm="2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465</Words>
  <Application>Microsoft Office PowerPoint</Application>
  <PresentationFormat>Widescreen</PresentationFormat>
  <Paragraphs>70</Paragraphs>
  <Slides>29</Slides>
  <Notes>3</Notes>
  <HiddenSlides>0</HiddenSlides>
  <MMClips>29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Parallel Implementation of the Bilateral Filter in Python</vt:lpstr>
      <vt:lpstr>Overview</vt:lpstr>
      <vt:lpstr>PowerPoint Presentation</vt:lpstr>
      <vt:lpstr>PowerPoint Presentation</vt:lpstr>
      <vt:lpstr>Code Setup</vt:lpstr>
      <vt:lpstr>Code Setup</vt:lpstr>
      <vt:lpstr>Serial Implementation</vt:lpstr>
      <vt:lpstr>Serial Implementation</vt:lpstr>
      <vt:lpstr>PowerPoint Presentation</vt:lpstr>
      <vt:lpstr>PowerPoint Presentation</vt:lpstr>
      <vt:lpstr>PowerPoint Presentation</vt:lpstr>
      <vt:lpstr>PowerPoint Presentation</vt:lpstr>
      <vt:lpstr>Serial Implementation</vt:lpstr>
      <vt:lpstr>PowerPoint Presentation</vt:lpstr>
      <vt:lpstr>PowerPoint Presentation</vt:lpstr>
      <vt:lpstr>Parallel Implementation</vt:lpstr>
      <vt:lpstr>Parallel Implementation</vt:lpstr>
      <vt:lpstr>Parallel Implementation</vt:lpstr>
      <vt:lpstr>Parallel Implementation</vt:lpstr>
      <vt:lpstr>PowerPoint Presentation</vt:lpstr>
      <vt:lpstr>PowerPoint Presentation</vt:lpstr>
      <vt:lpstr>PowerPoint Presentation</vt:lpstr>
      <vt:lpstr>Parallel Implementation</vt:lpstr>
      <vt:lpstr>PowerPoint Presentation</vt:lpstr>
      <vt:lpstr>PowerPoint Presentation</vt:lpstr>
      <vt:lpstr>PowerPoint Presentation</vt:lpstr>
      <vt:lpstr>Timing</vt:lpstr>
      <vt:lpstr>Future Improvements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W</dc:creator>
  <cp:lastModifiedBy>A W</cp:lastModifiedBy>
  <cp:revision>15</cp:revision>
  <dcterms:created xsi:type="dcterms:W3CDTF">2021-06-11T01:45:06Z</dcterms:created>
  <dcterms:modified xsi:type="dcterms:W3CDTF">2021-06-11T07:53:04Z</dcterms:modified>
</cp:coreProperties>
</file>